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59" r:id="rId3"/>
    <p:sldId id="258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68"/>
    <p:restoredTop sz="94726"/>
  </p:normalViewPr>
  <p:slideViewPr>
    <p:cSldViewPr snapToGrid="0">
      <p:cViewPr varScale="1">
        <p:scale>
          <a:sx n="120" d="100"/>
          <a:sy n="120" d="100"/>
        </p:scale>
        <p:origin x="9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6B30A8-18BF-A944-BFB4-DDCD781AA4AD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ED7B0-E5F7-F946-82AA-9E49599BC0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8581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1ED7B0-E5F7-F946-82AA-9E49599BC00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6858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81238-EF68-5C5E-E5D3-2781C710AA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ECBDF781-345C-F757-98F1-AD2558F41DE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FA449311-A4F1-D4E6-A915-D26DE2E1AA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4F88E532-09E8-C251-B059-B47635A191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1ED7B0-E5F7-F946-82AA-9E49599BC001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3008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1DD097-A9AC-1A70-34D2-2F53B499E7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1E523D9-024B-B5C5-F3F4-539697F80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F05561E-DA0B-68D0-7CFE-A4F669E00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7178495-746E-2626-A5E6-AEFD73300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0C1F5D7-D1DA-0F52-0179-0A83CC1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5616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603EE7-FF97-B150-7D19-E51989F4C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AEF9739-3476-BCE2-FF75-ADF2403377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57B75A1-B71C-CAE4-AA05-E11C677D2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527A21C-3C18-A546-F9CA-B73ADCD4D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A8BB77-A8BF-01FF-D287-77F261EEC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5532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FA2DDD5-E54F-2B70-BEB2-A5A2391468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E349A1A-819F-16F4-316C-8C6F2B978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2605F8-B1D3-3B48-F3EB-3551A6D2C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B7169A8-95C9-55DD-75F1-3B2035C85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6213785-69D2-BE84-7B2E-4EBF0EA7B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6492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8389B4-0057-AF7A-F3B6-1CFFABC9D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6F4151B-6148-0D45-91D0-F2B83A392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614E87-27CC-2FEA-ADB7-D8AC3BA04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15D42D-A8B8-37AC-7212-0A0AC2973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336033-4760-8FBB-9A48-721ADD4DD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5718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AA537A-AD13-AB0D-B16E-380919EF5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A779EFF-968E-E2E5-8B08-CA9BE39D7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A1FEC8-5C90-E499-2CD3-81D3631F8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E6E102-53BA-7585-D438-FEA9F07C3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A929ACE-1BC3-6F91-A857-010C38CB5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1201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7EFB51-86C4-D448-8428-BC849C92E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F3DDD80-C9F3-4546-BD1F-9D6FC89E9D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9D24D7-5ACA-0B97-BCE5-D405AC5DE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0FEBF1F-6FE3-4A2E-8409-3E9A3EB36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594CA2A-2E40-083D-9D7D-F75FDE904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ECB15E5-8C74-8F3E-3A3E-C13BCAFBC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6103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4DECC5-9FBA-3167-22EC-9BB990AF8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ED5E57A-A80B-8740-215D-3D3955427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4B85115-D221-2504-A3B2-9A810E5A6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1765FAB-62DF-E543-2DAC-02DEEAB6B0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F494FE2-AAD0-F05E-A972-CFCECCF63A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AC51C6E-C8DB-3AF7-1F72-EF4FC85BB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5A73C87-F496-3793-3EE9-3DF3E0F40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913C1CD-83B3-25DE-7E05-8CFC3A01A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5184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D2239E-9FD5-9DEA-4452-95ADB4B9C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E49A06A-09A3-660E-DCF6-AA3F47B19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F219048-CF23-EE1A-0FD1-0A904EDA2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0DF82E9-143B-FCF1-DDC7-604ACF9CE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900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E79DB66-9FC8-1186-6F4D-EF739054E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69D4EE1-B090-B4C3-9C24-293FAE25B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6917CA5-469B-D11B-5845-BF525F867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3147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18350F-00A7-EC31-EEE0-FA2F150D7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FB20FDC-4E4E-D3C1-C6A7-49A61DDD1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054C07D-2935-45E4-2B16-C9393BE2EB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ACE0917-46F9-039B-69DA-692B60F8E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38C913D-1A15-7E88-0E9C-37593E231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467E2D6-4CDB-BA8D-E9AC-083D1CF3C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8129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9F9412-3AA5-9BC7-619D-B7B81BBF1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09E3829-7DAD-E46A-C575-9A5362F342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0819B08-7942-0814-EFB0-557EE982B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E4E84F8-FB08-53CA-AE97-E0CC48BCC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78F3978-F0D6-BDD7-5AF3-B8CDBE807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16DB440-4FF5-EC39-FEAE-1455A8028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272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B4C4981-85CE-06A4-2F2D-650A4144F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A7DE570-AD13-39CE-5CC2-DDDE20F8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C13101-CF6A-C1A9-5607-8CCE88DB15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D36F3F-1EA1-774C-9291-D5712720C542}" type="datetimeFigureOut">
              <a:rPr kumimoji="1" lang="ja-JP" altLang="en-US" smtClean="0"/>
              <a:t>2025/6/19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CA33DF-885B-B9A4-19F9-FE2C0F3C4A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661C310-311A-77BF-BB04-04F51CF9C0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2097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41D6261-8C12-C906-5723-090B1C77773B}"/>
              </a:ext>
            </a:extLst>
          </p:cNvPr>
          <p:cNvSpPr txBox="1"/>
          <p:nvPr/>
        </p:nvSpPr>
        <p:spPr>
          <a:xfrm>
            <a:off x="275545" y="31372"/>
            <a:ext cx="3938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GDC Data Portal</a:t>
            </a:r>
            <a:br>
              <a:rPr kumimoji="1"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</a:br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（</a:t>
            </a:r>
            <a:r>
              <a:rPr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https://</a:t>
            </a:r>
            <a:r>
              <a:rPr lang="en-US" altLang="ja-JP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portal.gdc.cancer.gov</a:t>
            </a:r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）</a:t>
            </a:r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7B2D1F46-FC9D-5B37-0F71-D620F9C8F563}"/>
              </a:ext>
            </a:extLst>
          </p:cNvPr>
          <p:cNvGrpSpPr/>
          <p:nvPr/>
        </p:nvGrpSpPr>
        <p:grpSpPr>
          <a:xfrm>
            <a:off x="501410" y="731833"/>
            <a:ext cx="4393674" cy="1963599"/>
            <a:chOff x="802670" y="687239"/>
            <a:chExt cx="6017679" cy="2741761"/>
          </a:xfrm>
        </p:grpSpPr>
        <p:grpSp>
          <p:nvGrpSpPr>
            <p:cNvPr id="11" name="グループ化 10">
              <a:extLst>
                <a:ext uri="{FF2B5EF4-FFF2-40B4-BE49-F238E27FC236}">
                  <a16:creationId xmlns:a16="http://schemas.microsoft.com/office/drawing/2014/main" id="{4F0045F2-3B9F-B336-D5C8-269C2CBACB9A}"/>
                </a:ext>
              </a:extLst>
            </p:cNvPr>
            <p:cNvGrpSpPr/>
            <p:nvPr/>
          </p:nvGrpSpPr>
          <p:grpSpPr>
            <a:xfrm>
              <a:off x="802670" y="827117"/>
              <a:ext cx="6017679" cy="2601883"/>
              <a:chOff x="1623271" y="938064"/>
              <a:chExt cx="7385438" cy="3295603"/>
            </a:xfrm>
          </p:grpSpPr>
          <p:pic>
            <p:nvPicPr>
              <p:cNvPr id="6" name="図 5" descr="グラフィカル ユーザー インターフェイス, Web サイト&#10;&#10;AI 生成コンテンツは誤りを含む可能性があります。">
                <a:extLst>
                  <a:ext uri="{FF2B5EF4-FFF2-40B4-BE49-F238E27FC236}">
                    <a16:creationId xmlns:a16="http://schemas.microsoft.com/office/drawing/2014/main" id="{E3E636B0-1D7D-6203-83B1-DB2C44FF69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23271" y="938064"/>
                <a:ext cx="7385438" cy="3295603"/>
              </a:xfrm>
              <a:prstGeom prst="rect">
                <a:avLst/>
              </a:prstGeom>
            </p:spPr>
          </p:pic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AD75EA3B-F0BE-6B62-9517-FEDFD4B835CF}"/>
                  </a:ext>
                </a:extLst>
              </p:cNvPr>
              <p:cNvSpPr/>
              <p:nvPr/>
            </p:nvSpPr>
            <p:spPr>
              <a:xfrm>
                <a:off x="2978735" y="1173151"/>
                <a:ext cx="667541" cy="19477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FA972EF6-9241-277D-13D9-0015C1594A43}"/>
                </a:ext>
              </a:extLst>
            </p:cNvPr>
            <p:cNvSpPr txBox="1"/>
            <p:nvPr/>
          </p:nvSpPr>
          <p:spPr>
            <a:xfrm>
              <a:off x="1763565" y="68723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①</a:t>
              </a:r>
              <a:endParaRPr kumimoji="1" lang="ja-JP" altLang="en-US"/>
            </a:p>
          </p:txBody>
        </p: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F201DE68-E903-DA3F-B3BC-965D42EE6D06}"/>
              </a:ext>
            </a:extLst>
          </p:cNvPr>
          <p:cNvGrpSpPr/>
          <p:nvPr/>
        </p:nvGrpSpPr>
        <p:grpSpPr>
          <a:xfrm>
            <a:off x="501410" y="2791569"/>
            <a:ext cx="4716757" cy="3601962"/>
            <a:chOff x="1379243" y="2002772"/>
            <a:chExt cx="4236249" cy="3291055"/>
          </a:xfrm>
        </p:grpSpPr>
        <p:pic>
          <p:nvPicPr>
            <p:cNvPr id="18" name="図 17" descr="グラフィカル ユーザー インターフェイス, Web サイト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27410834-3326-031A-E2D5-1D5AF14CE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79243" y="2118522"/>
              <a:ext cx="4236249" cy="3175305"/>
            </a:xfrm>
            <a:prstGeom prst="rect">
              <a:avLst/>
            </a:prstGeom>
          </p:spPr>
        </p:pic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233DA821-5373-92A3-1566-F07949AA62DB}"/>
                </a:ext>
              </a:extLst>
            </p:cNvPr>
            <p:cNvSpPr/>
            <p:nvPr/>
          </p:nvSpPr>
          <p:spPr>
            <a:xfrm>
              <a:off x="2575472" y="3812722"/>
              <a:ext cx="2555926" cy="101746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D7E0A3A-3781-AAEA-AFE3-0FFE27677B6E}"/>
                </a:ext>
              </a:extLst>
            </p:cNvPr>
            <p:cNvSpPr txBox="1"/>
            <p:nvPr/>
          </p:nvSpPr>
          <p:spPr>
            <a:xfrm>
              <a:off x="2207357" y="377626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/>
                <a:t>②</a:t>
              </a:r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4119C035-37A9-7462-372C-CBFCA1F773B5}"/>
                </a:ext>
              </a:extLst>
            </p:cNvPr>
            <p:cNvSpPr/>
            <p:nvPr/>
          </p:nvSpPr>
          <p:spPr>
            <a:xfrm>
              <a:off x="3038052" y="2317409"/>
              <a:ext cx="543915" cy="15377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F13F770D-AE6B-B796-6A0F-1DA57F736C8D}"/>
                </a:ext>
              </a:extLst>
            </p:cNvPr>
            <p:cNvSpPr txBox="1"/>
            <p:nvPr/>
          </p:nvSpPr>
          <p:spPr>
            <a:xfrm>
              <a:off x="2849470" y="200277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③</a:t>
              </a:r>
              <a:endParaRPr kumimoji="1" lang="ja-JP" altLang="en-US"/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6D8BE451-DC3E-51D0-E677-B33E8B9C7F02}"/>
              </a:ext>
            </a:extLst>
          </p:cNvPr>
          <p:cNvCxnSpPr>
            <a:cxnSpLocks/>
          </p:cNvCxnSpPr>
          <p:nvPr/>
        </p:nvCxnSpPr>
        <p:spPr>
          <a:xfrm flipV="1">
            <a:off x="2986261" y="986513"/>
            <a:ext cx="2711806" cy="22092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右カーブ矢印 121">
            <a:extLst>
              <a:ext uri="{FF2B5EF4-FFF2-40B4-BE49-F238E27FC236}">
                <a16:creationId xmlns:a16="http://schemas.microsoft.com/office/drawing/2014/main" id="{5A371F78-8F31-3EA1-D1CB-71064FC6E419}"/>
              </a:ext>
            </a:extLst>
          </p:cNvPr>
          <p:cNvSpPr/>
          <p:nvPr/>
        </p:nvSpPr>
        <p:spPr>
          <a:xfrm>
            <a:off x="88900" y="1917700"/>
            <a:ext cx="412510" cy="1386528"/>
          </a:xfrm>
          <a:prstGeom prst="curvedRight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CFAE3956-8190-5A7F-F3BB-6FA8C49C5AC2}"/>
              </a:ext>
            </a:extLst>
          </p:cNvPr>
          <p:cNvCxnSpPr>
            <a:cxnSpLocks/>
          </p:cNvCxnSpPr>
          <p:nvPr/>
        </p:nvCxnSpPr>
        <p:spPr>
          <a:xfrm flipV="1">
            <a:off x="2971060" y="2735339"/>
            <a:ext cx="2755174" cy="4701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直線矢印コネクタ 145">
            <a:extLst>
              <a:ext uri="{FF2B5EF4-FFF2-40B4-BE49-F238E27FC236}">
                <a16:creationId xmlns:a16="http://schemas.microsoft.com/office/drawing/2014/main" id="{62301B32-9C84-CB40-DF59-2900BF732615}"/>
              </a:ext>
            </a:extLst>
          </p:cNvPr>
          <p:cNvCxnSpPr>
            <a:cxnSpLocks/>
          </p:cNvCxnSpPr>
          <p:nvPr/>
        </p:nvCxnSpPr>
        <p:spPr>
          <a:xfrm>
            <a:off x="2986261" y="3235699"/>
            <a:ext cx="2739972" cy="18240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0ADB5FF-C4BF-5278-0365-27C136C03FC9}"/>
              </a:ext>
            </a:extLst>
          </p:cNvPr>
          <p:cNvGrpSpPr/>
          <p:nvPr/>
        </p:nvGrpSpPr>
        <p:grpSpPr>
          <a:xfrm>
            <a:off x="5836100" y="4638859"/>
            <a:ext cx="5318190" cy="2190212"/>
            <a:chOff x="5805838" y="4568453"/>
            <a:chExt cx="5318190" cy="2190212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DA3D5EAB-5080-BFDE-530E-E0568D7D0C47}"/>
                </a:ext>
              </a:extLst>
            </p:cNvPr>
            <p:cNvGrpSpPr/>
            <p:nvPr/>
          </p:nvGrpSpPr>
          <p:grpSpPr>
            <a:xfrm>
              <a:off x="5866728" y="4568453"/>
              <a:ext cx="5257300" cy="2190212"/>
              <a:chOff x="5871569" y="4489631"/>
              <a:chExt cx="5257300" cy="2190212"/>
            </a:xfrm>
          </p:grpSpPr>
          <p:pic>
            <p:nvPicPr>
              <p:cNvPr id="150" name="図 149" descr="グラフィカル ユーザー インターフェイス, テキスト, アプリケーション, メール, Web サイト&#10;&#10;AI 生成コンテンツは誤りを含む可能性があります。">
                <a:extLst>
                  <a:ext uri="{FF2B5EF4-FFF2-40B4-BE49-F238E27FC236}">
                    <a16:creationId xmlns:a16="http://schemas.microsoft.com/office/drawing/2014/main" id="{3376AA93-965E-C9EC-152D-38C31ABDB5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71569" y="4655892"/>
                <a:ext cx="5257300" cy="2023951"/>
              </a:xfrm>
              <a:prstGeom prst="rect">
                <a:avLst/>
              </a:prstGeom>
            </p:spPr>
          </p:pic>
          <p:sp>
            <p:nvSpPr>
              <p:cNvPr id="151" name="正方形/長方形 150">
                <a:extLst>
                  <a:ext uri="{FF2B5EF4-FFF2-40B4-BE49-F238E27FC236}">
                    <a16:creationId xmlns:a16="http://schemas.microsoft.com/office/drawing/2014/main" id="{B5FBFEB4-AF4F-DC4C-C798-5725073DEA46}"/>
                  </a:ext>
                </a:extLst>
              </p:cNvPr>
              <p:cNvSpPr/>
              <p:nvPr/>
            </p:nvSpPr>
            <p:spPr>
              <a:xfrm>
                <a:off x="5871569" y="5773819"/>
                <a:ext cx="1244848" cy="90602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4" name="正方形/長方形 153">
                <a:extLst>
                  <a:ext uri="{FF2B5EF4-FFF2-40B4-BE49-F238E27FC236}">
                    <a16:creationId xmlns:a16="http://schemas.microsoft.com/office/drawing/2014/main" id="{B3BF2D58-8FBC-D215-1E65-FD1021FDE491}"/>
                  </a:ext>
                </a:extLst>
              </p:cNvPr>
              <p:cNvSpPr/>
              <p:nvPr/>
            </p:nvSpPr>
            <p:spPr>
              <a:xfrm>
                <a:off x="7056821" y="4874950"/>
                <a:ext cx="277273" cy="8701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6" name="円/楕円 155">
                <a:extLst>
                  <a:ext uri="{FF2B5EF4-FFF2-40B4-BE49-F238E27FC236}">
                    <a16:creationId xmlns:a16="http://schemas.microsoft.com/office/drawing/2014/main" id="{30267CC1-1EBE-96E6-1F0F-7AB51E8FB191}"/>
                  </a:ext>
                </a:extLst>
              </p:cNvPr>
              <p:cNvSpPr/>
              <p:nvPr/>
            </p:nvSpPr>
            <p:spPr>
              <a:xfrm>
                <a:off x="7456788" y="4722854"/>
                <a:ext cx="107787" cy="96715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7" name="テキスト ボックス 156">
                <a:extLst>
                  <a:ext uri="{FF2B5EF4-FFF2-40B4-BE49-F238E27FC236}">
                    <a16:creationId xmlns:a16="http://schemas.microsoft.com/office/drawing/2014/main" id="{F26F1282-C8FA-8C13-BFC3-67437CF9360D}"/>
                  </a:ext>
                </a:extLst>
              </p:cNvPr>
              <p:cNvSpPr txBox="1"/>
              <p:nvPr/>
            </p:nvSpPr>
            <p:spPr>
              <a:xfrm>
                <a:off x="6896737" y="4489631"/>
                <a:ext cx="160348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JP" sz="1200" dirty="0">
                    <a:latin typeface="Meiryo UI" panose="020B0604030504040204" pitchFamily="34" charset="-128"/>
                    <a:ea typeface="Meiryo UI" panose="020B0604030504040204" pitchFamily="34" charset="-128"/>
                  </a:rPr>
                  <a:t>⑩ </a:t>
                </a:r>
                <a:r>
                  <a:rPr lang="en-US" altLang="ja-JP" sz="1200" dirty="0" err="1">
                    <a:latin typeface="Meiryo UI" panose="020B0604030504040204" pitchFamily="34" charset="-128"/>
                    <a:ea typeface="Meiryo UI" panose="020B0604030504040204" pitchFamily="34" charset="-128"/>
                  </a:rPr>
                  <a:t>sample.tsv</a:t>
                </a:r>
                <a:endParaRPr kumimoji="1" lang="ja-JP" altLang="en-US" sz="1200">
                  <a:latin typeface="Meiryo UI" panose="020B0604030504040204" pitchFamily="34" charset="-128"/>
                  <a:ea typeface="Meiryo UI" panose="020B0604030504040204" pitchFamily="34" charset="-128"/>
                </a:endParaRPr>
              </a:p>
            </p:txBody>
          </p:sp>
        </p:grpSp>
        <p:sp>
          <p:nvSpPr>
            <p:cNvPr id="152" name="テキスト ボックス 151">
              <a:extLst>
                <a:ext uri="{FF2B5EF4-FFF2-40B4-BE49-F238E27FC236}">
                  <a16:creationId xmlns:a16="http://schemas.microsoft.com/office/drawing/2014/main" id="{807892A3-13C9-8539-564E-600FF16CD3FA}"/>
                </a:ext>
              </a:extLst>
            </p:cNvPr>
            <p:cNvSpPr txBox="1"/>
            <p:nvPr/>
          </p:nvSpPr>
          <p:spPr>
            <a:xfrm>
              <a:off x="5805838" y="5617447"/>
              <a:ext cx="2681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2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⑨</a:t>
              </a:r>
              <a:endParaRPr kumimoji="1" lang="ja-JP" altLang="en-US" sz="120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</p:grpSp>
      <p:sp>
        <p:nvSpPr>
          <p:cNvPr id="158" name="テキスト ボックス 157">
            <a:extLst>
              <a:ext uri="{FF2B5EF4-FFF2-40B4-BE49-F238E27FC236}">
                <a16:creationId xmlns:a16="http://schemas.microsoft.com/office/drawing/2014/main" id="{5D42300C-121F-E346-73D9-39067232DE2B}"/>
              </a:ext>
            </a:extLst>
          </p:cNvPr>
          <p:cNvSpPr txBox="1"/>
          <p:nvPr/>
        </p:nvSpPr>
        <p:spPr>
          <a:xfrm>
            <a:off x="4292785" y="922132"/>
            <a:ext cx="1072807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ja-JP" sz="16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files.tsv</a:t>
            </a:r>
            <a:endParaRPr kumimoji="1" lang="ja-JP" altLang="en-US" sz="1600"/>
          </a:p>
        </p:txBody>
      </p:sp>
      <p:sp>
        <p:nvSpPr>
          <p:cNvPr id="159" name="テキスト ボックス 158">
            <a:extLst>
              <a:ext uri="{FF2B5EF4-FFF2-40B4-BE49-F238E27FC236}">
                <a16:creationId xmlns:a16="http://schemas.microsoft.com/office/drawing/2014/main" id="{185D1B71-D217-9A78-ED42-0CA67C02C259}"/>
              </a:ext>
            </a:extLst>
          </p:cNvPr>
          <p:cNvSpPr txBox="1"/>
          <p:nvPr/>
        </p:nvSpPr>
        <p:spPr>
          <a:xfrm rot="20999366">
            <a:off x="4426377" y="2490749"/>
            <a:ext cx="1218603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ja-JP" sz="16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clinical.tsv</a:t>
            </a:r>
            <a:endParaRPr kumimoji="1" lang="ja-JP" altLang="en-US" sz="1600"/>
          </a:p>
        </p:txBody>
      </p:sp>
      <p:sp>
        <p:nvSpPr>
          <p:cNvPr id="160" name="テキスト ボックス 159">
            <a:extLst>
              <a:ext uri="{FF2B5EF4-FFF2-40B4-BE49-F238E27FC236}">
                <a16:creationId xmlns:a16="http://schemas.microsoft.com/office/drawing/2014/main" id="{1D8515C3-9BA4-F6DF-4E98-10BF4AF3DEFB}"/>
              </a:ext>
            </a:extLst>
          </p:cNvPr>
          <p:cNvSpPr txBox="1"/>
          <p:nvPr/>
        </p:nvSpPr>
        <p:spPr>
          <a:xfrm rot="2077567">
            <a:off x="4606631" y="4307018"/>
            <a:ext cx="1268296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ja-JP" sz="16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sample.tsv</a:t>
            </a:r>
            <a:endParaRPr kumimoji="1" lang="ja-JP" altLang="en-US" sz="160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CCF9BDE-D35E-D3A2-21D9-9177F44823BA}"/>
              </a:ext>
            </a:extLst>
          </p:cNvPr>
          <p:cNvSpPr txBox="1"/>
          <p:nvPr/>
        </p:nvSpPr>
        <p:spPr>
          <a:xfrm>
            <a:off x="5854519" y="1525668"/>
            <a:ext cx="1845173" cy="338554"/>
          </a:xfrm>
          <a:prstGeom prst="rect">
            <a:avLst/>
          </a:prstGeom>
          <a:noFill/>
          <a:ln w="19050">
            <a:solidFill>
              <a:schemeClr val="tx2">
                <a:lumMod val="75000"/>
                <a:lumOff val="25000"/>
              </a:schemeClr>
            </a:solidFill>
            <a:round/>
          </a:ln>
        </p:spPr>
        <p:txBody>
          <a:bodyPr wrap="square">
            <a:spAutoFit/>
          </a:bodyPr>
          <a:lstStyle/>
          <a:p>
            <a:r>
              <a:rPr lang="en" altLang="ja-JP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Using GDC API</a:t>
            </a:r>
            <a:endParaRPr lang="ja-JP" altLang="en-US" sz="1600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B2D0A6B3-895B-734B-89D4-5EFF7055CE0E}"/>
              </a:ext>
            </a:extLst>
          </p:cNvPr>
          <p:cNvCxnSpPr>
            <a:cxnSpLocks/>
          </p:cNvCxnSpPr>
          <p:nvPr/>
        </p:nvCxnSpPr>
        <p:spPr>
          <a:xfrm>
            <a:off x="5125127" y="1461892"/>
            <a:ext cx="682324" cy="2330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BF46EAEA-7788-9D21-91AD-AE7982F9F325}"/>
              </a:ext>
            </a:extLst>
          </p:cNvPr>
          <p:cNvGrpSpPr/>
          <p:nvPr/>
        </p:nvGrpSpPr>
        <p:grpSpPr>
          <a:xfrm>
            <a:off x="5670199" y="1865421"/>
            <a:ext cx="5572168" cy="2722557"/>
            <a:chOff x="5670199" y="1865421"/>
            <a:chExt cx="5572168" cy="2722557"/>
          </a:xfrm>
        </p:grpSpPr>
        <p:pic>
          <p:nvPicPr>
            <p:cNvPr id="14" name="図 13" descr="グラフィカル ユーザー インターフェイス, テキスト, アプリケーション, メール, Web サイト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9B8FA597-8AB6-5BCB-1727-9F2ECCA66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36100" y="1911508"/>
              <a:ext cx="5335637" cy="2676470"/>
            </a:xfrm>
            <a:prstGeom prst="rect">
              <a:avLst/>
            </a:prstGeom>
          </p:spPr>
        </p:pic>
        <p:sp>
          <p:nvSpPr>
            <p:cNvPr id="139" name="テキスト ボックス 138">
              <a:extLst>
                <a:ext uri="{FF2B5EF4-FFF2-40B4-BE49-F238E27FC236}">
                  <a16:creationId xmlns:a16="http://schemas.microsoft.com/office/drawing/2014/main" id="{1C2CA782-5C63-D200-BD3C-0E09C21C90C2}"/>
                </a:ext>
              </a:extLst>
            </p:cNvPr>
            <p:cNvSpPr txBox="1"/>
            <p:nvPr/>
          </p:nvSpPr>
          <p:spPr>
            <a:xfrm>
              <a:off x="10188033" y="1865421"/>
              <a:ext cx="2825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2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⑦</a:t>
              </a:r>
              <a:endParaRPr kumimoji="1" lang="ja-JP" altLang="en-US" sz="120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40C3492B-3251-EFD6-2416-28FDD007E19D}"/>
                </a:ext>
              </a:extLst>
            </p:cNvPr>
            <p:cNvSpPr/>
            <p:nvPr/>
          </p:nvSpPr>
          <p:spPr>
            <a:xfrm>
              <a:off x="5854520" y="4075041"/>
              <a:ext cx="1101758" cy="9354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7" name="テキスト ボックス 136">
              <a:extLst>
                <a:ext uri="{FF2B5EF4-FFF2-40B4-BE49-F238E27FC236}">
                  <a16:creationId xmlns:a16="http://schemas.microsoft.com/office/drawing/2014/main" id="{91EF7B46-1D2E-637E-3AC1-6D4568FABE6C}"/>
                </a:ext>
              </a:extLst>
            </p:cNvPr>
            <p:cNvSpPr txBox="1"/>
            <p:nvPr/>
          </p:nvSpPr>
          <p:spPr>
            <a:xfrm>
              <a:off x="5670199" y="3830658"/>
              <a:ext cx="2681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2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⑥</a:t>
              </a:r>
              <a:endParaRPr kumimoji="1" lang="ja-JP" altLang="en-US" sz="120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141" name="正方形/長方形 140">
              <a:extLst>
                <a:ext uri="{FF2B5EF4-FFF2-40B4-BE49-F238E27FC236}">
                  <a16:creationId xmlns:a16="http://schemas.microsoft.com/office/drawing/2014/main" id="{DBF6A9A5-F3F9-2771-9B46-E538432AFB89}"/>
                </a:ext>
              </a:extLst>
            </p:cNvPr>
            <p:cNvSpPr/>
            <p:nvPr/>
          </p:nvSpPr>
          <p:spPr>
            <a:xfrm>
              <a:off x="7435339" y="2416734"/>
              <a:ext cx="277273" cy="1195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5B87BD4E-015B-DF79-7946-6DB9BC9110DF}"/>
                </a:ext>
              </a:extLst>
            </p:cNvPr>
            <p:cNvSpPr/>
            <p:nvPr/>
          </p:nvSpPr>
          <p:spPr>
            <a:xfrm>
              <a:off x="7699692" y="2187022"/>
              <a:ext cx="107787" cy="9671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2B43DC59-073E-2140-923B-D7B4D08D28C0}"/>
                </a:ext>
              </a:extLst>
            </p:cNvPr>
            <p:cNvSpPr txBox="1"/>
            <p:nvPr/>
          </p:nvSpPr>
          <p:spPr>
            <a:xfrm>
              <a:off x="7753585" y="2098840"/>
              <a:ext cx="11883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2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⑧ </a:t>
              </a:r>
              <a:r>
                <a:rPr lang="en-US" altLang="ja-JP" sz="1200" dirty="0" err="1">
                  <a:latin typeface="Meiryo UI" panose="020B0604030504040204" pitchFamily="34" charset="-128"/>
                  <a:ea typeface="Meiryo UI" panose="020B0604030504040204" pitchFamily="34" charset="-128"/>
                </a:rPr>
                <a:t>clinical.tsv</a:t>
              </a:r>
              <a:endParaRPr kumimoji="1" lang="ja-JP" altLang="en-US" sz="120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id="{A15B9980-3D7B-ED57-8323-124D4F7F7F20}"/>
                </a:ext>
              </a:extLst>
            </p:cNvPr>
            <p:cNvSpPr/>
            <p:nvPr/>
          </p:nvSpPr>
          <p:spPr>
            <a:xfrm>
              <a:off x="10470564" y="1895863"/>
              <a:ext cx="539751" cy="2161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0" name="右カーブ矢印 139">
              <a:extLst>
                <a:ext uri="{FF2B5EF4-FFF2-40B4-BE49-F238E27FC236}">
                  <a16:creationId xmlns:a16="http://schemas.microsoft.com/office/drawing/2014/main" id="{65A02599-FB76-6465-BA6B-567F8860F9DF}"/>
                </a:ext>
              </a:extLst>
            </p:cNvPr>
            <p:cNvSpPr/>
            <p:nvPr/>
          </p:nvSpPr>
          <p:spPr>
            <a:xfrm flipH="1">
              <a:off x="10956523" y="2106166"/>
              <a:ext cx="285844" cy="463658"/>
            </a:xfrm>
            <a:prstGeom prst="curvedRightArrow">
              <a:avLst>
                <a:gd name="adj1" fmla="val 16243"/>
                <a:gd name="adj2" fmla="val 36989"/>
                <a:gd name="adj3" fmla="val 27148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3159926A-8C81-A729-4F41-2BC9A2C7FFC9}"/>
              </a:ext>
            </a:extLst>
          </p:cNvPr>
          <p:cNvGrpSpPr/>
          <p:nvPr/>
        </p:nvGrpSpPr>
        <p:grpSpPr>
          <a:xfrm>
            <a:off x="5836100" y="59799"/>
            <a:ext cx="5152913" cy="1371859"/>
            <a:chOff x="5332635" y="1110770"/>
            <a:chExt cx="5152913" cy="1371859"/>
          </a:xfrm>
        </p:grpSpPr>
        <p:pic>
          <p:nvPicPr>
            <p:cNvPr id="26" name="図 25" descr="グラフィカル ユーザー インターフェイス, テキスト, アプリケーション, メール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E637CFB6-94D9-C1FB-5BED-9044BEB7A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32635" y="1110770"/>
              <a:ext cx="5152913" cy="1371859"/>
            </a:xfrm>
            <a:prstGeom prst="rect">
              <a:avLst/>
            </a:prstGeom>
          </p:spPr>
        </p:pic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3E3648B1-273F-3BCA-BDF0-906C8F330EBE}"/>
                </a:ext>
              </a:extLst>
            </p:cNvPr>
            <p:cNvSpPr/>
            <p:nvPr/>
          </p:nvSpPr>
          <p:spPr>
            <a:xfrm>
              <a:off x="6540500" y="1543050"/>
              <a:ext cx="285750" cy="1651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4" name="テキスト ボックス 123">
              <a:extLst>
                <a:ext uri="{FF2B5EF4-FFF2-40B4-BE49-F238E27FC236}">
                  <a16:creationId xmlns:a16="http://schemas.microsoft.com/office/drawing/2014/main" id="{A1098D89-1E42-A4C7-DCBA-565450EFB205}"/>
                </a:ext>
              </a:extLst>
            </p:cNvPr>
            <p:cNvSpPr txBox="1"/>
            <p:nvPr/>
          </p:nvSpPr>
          <p:spPr>
            <a:xfrm>
              <a:off x="6155267" y="1276649"/>
              <a:ext cx="20111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2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⑤ </a:t>
              </a:r>
              <a:r>
                <a:rPr lang="en-US" altLang="ja-JP" sz="1200" dirty="0" err="1">
                  <a:latin typeface="Meiryo UI" panose="020B0604030504040204" pitchFamily="34" charset="-128"/>
                  <a:ea typeface="Meiryo UI" panose="020B0604030504040204" pitchFamily="34" charset="-128"/>
                </a:rPr>
                <a:t>files.tsv</a:t>
              </a:r>
              <a:endParaRPr kumimoji="1" lang="ja-JP" altLang="en-US" sz="120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</p:grp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EF3D786-1CCF-00C8-AC47-923572A0960B}"/>
              </a:ext>
            </a:extLst>
          </p:cNvPr>
          <p:cNvSpPr/>
          <p:nvPr/>
        </p:nvSpPr>
        <p:spPr>
          <a:xfrm>
            <a:off x="8808944" y="345716"/>
            <a:ext cx="437605" cy="1569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508FA17-F390-5BF7-0B79-EDD6DF81BABB}"/>
              </a:ext>
            </a:extLst>
          </p:cNvPr>
          <p:cNvSpPr txBox="1"/>
          <p:nvPr/>
        </p:nvSpPr>
        <p:spPr>
          <a:xfrm>
            <a:off x="8598094" y="113123"/>
            <a:ext cx="21683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200" dirty="0">
                <a:latin typeface="Meiryo UI" panose="020B0604030504040204" pitchFamily="34" charset="-128"/>
                <a:ea typeface="Meiryo UI" panose="020B0604030504040204" pitchFamily="34" charset="-128"/>
              </a:rPr>
              <a:t>④ </a:t>
            </a:r>
            <a:r>
              <a:rPr lang="en-US" altLang="ja-JP" sz="12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manifest.txt</a:t>
            </a:r>
            <a:endParaRPr kumimoji="1" lang="ja-JP" altLang="en-US" sz="12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D8CC5F9-0427-3055-E5E1-97EA36DE8214}"/>
              </a:ext>
            </a:extLst>
          </p:cNvPr>
          <p:cNvSpPr txBox="1"/>
          <p:nvPr/>
        </p:nvSpPr>
        <p:spPr>
          <a:xfrm>
            <a:off x="4036949" y="473504"/>
            <a:ext cx="1791276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ja-JP" sz="16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manifest.tsv</a:t>
            </a:r>
            <a:endParaRPr kumimoji="1" lang="ja-JP" altLang="en-US" sz="1600"/>
          </a:p>
        </p:txBody>
      </p:sp>
    </p:spTree>
    <p:extLst>
      <p:ext uri="{BB962C8B-B14F-4D97-AF65-F5344CB8AC3E}">
        <p14:creationId xmlns:p14="http://schemas.microsoft.com/office/powerpoint/2010/main" val="1945873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B4BFE1-EB6E-5451-7B5F-3587EE31B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855913D4-0134-CE56-A16F-C48D99933A92}"/>
              </a:ext>
            </a:extLst>
          </p:cNvPr>
          <p:cNvSpPr txBox="1"/>
          <p:nvPr/>
        </p:nvSpPr>
        <p:spPr>
          <a:xfrm>
            <a:off x="275545" y="31372"/>
            <a:ext cx="3938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GDC Data Portal</a:t>
            </a:r>
            <a:br>
              <a:rPr kumimoji="1"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</a:br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（</a:t>
            </a:r>
            <a:r>
              <a:rPr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https://</a:t>
            </a:r>
            <a:r>
              <a:rPr lang="en-US" altLang="ja-JP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portal.gdc.cancer.gov</a:t>
            </a:r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）</a:t>
            </a:r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32B11925-4434-600F-9BCF-F77C9BC1FE10}"/>
              </a:ext>
            </a:extLst>
          </p:cNvPr>
          <p:cNvGrpSpPr/>
          <p:nvPr/>
        </p:nvGrpSpPr>
        <p:grpSpPr>
          <a:xfrm>
            <a:off x="506844" y="528381"/>
            <a:ext cx="4393674" cy="2072829"/>
            <a:chOff x="802670" y="534722"/>
            <a:chExt cx="6017679" cy="2894278"/>
          </a:xfrm>
        </p:grpSpPr>
        <p:grpSp>
          <p:nvGrpSpPr>
            <p:cNvPr id="11" name="グループ化 10">
              <a:extLst>
                <a:ext uri="{FF2B5EF4-FFF2-40B4-BE49-F238E27FC236}">
                  <a16:creationId xmlns:a16="http://schemas.microsoft.com/office/drawing/2014/main" id="{F4513B5D-3966-987B-26B0-B8881F6CCEAD}"/>
                </a:ext>
              </a:extLst>
            </p:cNvPr>
            <p:cNvGrpSpPr/>
            <p:nvPr/>
          </p:nvGrpSpPr>
          <p:grpSpPr>
            <a:xfrm>
              <a:off x="802670" y="827117"/>
              <a:ext cx="6017679" cy="2601883"/>
              <a:chOff x="1623271" y="938064"/>
              <a:chExt cx="7385438" cy="3295603"/>
            </a:xfrm>
          </p:grpSpPr>
          <p:pic>
            <p:nvPicPr>
              <p:cNvPr id="6" name="図 5" descr="グラフィカル ユーザー インターフェイス, Web サイト&#10;&#10;AI 生成コンテンツは誤りを含む可能性があります。">
                <a:extLst>
                  <a:ext uri="{FF2B5EF4-FFF2-40B4-BE49-F238E27FC236}">
                    <a16:creationId xmlns:a16="http://schemas.microsoft.com/office/drawing/2014/main" id="{89F26C68-42D0-EF19-B25C-DBB8CFE9AC7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23271" y="938064"/>
                <a:ext cx="7385438" cy="3295603"/>
              </a:xfrm>
              <a:prstGeom prst="rect">
                <a:avLst/>
              </a:prstGeom>
            </p:spPr>
          </p:pic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D0F1AED4-25F2-3D45-7D1F-1023C5DBF17B}"/>
                  </a:ext>
                </a:extLst>
              </p:cNvPr>
              <p:cNvSpPr/>
              <p:nvPr/>
            </p:nvSpPr>
            <p:spPr>
              <a:xfrm>
                <a:off x="2421450" y="1166601"/>
                <a:ext cx="509937" cy="239267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1952B980-8369-C7AD-3F62-B2375B91718A}"/>
                </a:ext>
              </a:extLst>
            </p:cNvPr>
            <p:cNvSpPr txBox="1"/>
            <p:nvPr/>
          </p:nvSpPr>
          <p:spPr>
            <a:xfrm>
              <a:off x="1245279" y="534722"/>
              <a:ext cx="4154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①</a:t>
              </a:r>
              <a:endParaRPr kumimoji="1" lang="ja-JP" altLang="en-US"/>
            </a:p>
          </p:txBody>
        </p:sp>
      </p:grpSp>
      <p:sp>
        <p:nvSpPr>
          <p:cNvPr id="122" name="右カーブ矢印 121">
            <a:extLst>
              <a:ext uri="{FF2B5EF4-FFF2-40B4-BE49-F238E27FC236}">
                <a16:creationId xmlns:a16="http://schemas.microsoft.com/office/drawing/2014/main" id="{2AEBF892-6D8F-1E78-CB1C-9DFB751BDC2F}"/>
              </a:ext>
            </a:extLst>
          </p:cNvPr>
          <p:cNvSpPr/>
          <p:nvPr/>
        </p:nvSpPr>
        <p:spPr>
          <a:xfrm>
            <a:off x="69290" y="1951400"/>
            <a:ext cx="412510" cy="1386528"/>
          </a:xfrm>
          <a:prstGeom prst="curvedRight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54" name="直線矢印コネクタ 53">
            <a:extLst>
              <a:ext uri="{FF2B5EF4-FFF2-40B4-BE49-F238E27FC236}">
                <a16:creationId xmlns:a16="http://schemas.microsoft.com/office/drawing/2014/main" id="{6F47AFD1-B5F3-AB66-9BF3-12DF1596B331}"/>
              </a:ext>
            </a:extLst>
          </p:cNvPr>
          <p:cNvCxnSpPr/>
          <p:nvPr/>
        </p:nvCxnSpPr>
        <p:spPr>
          <a:xfrm>
            <a:off x="2800350" y="2286000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707254AA-2902-C63F-F3FF-FD4950BF9A1D}"/>
              </a:ext>
            </a:extLst>
          </p:cNvPr>
          <p:cNvGrpSpPr/>
          <p:nvPr/>
        </p:nvGrpSpPr>
        <p:grpSpPr>
          <a:xfrm>
            <a:off x="6096000" y="106552"/>
            <a:ext cx="5827267" cy="1837824"/>
            <a:chOff x="5902413" y="-261981"/>
            <a:chExt cx="5827267" cy="1837824"/>
          </a:xfrm>
        </p:grpSpPr>
        <p:pic>
          <p:nvPicPr>
            <p:cNvPr id="8" name="図 7" descr="グラフィカル ユーザー インターフェイス, アプリケーション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3E17EE42-412A-E27D-B08C-4AE3D9ED3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902413" y="120742"/>
              <a:ext cx="5827267" cy="1455101"/>
            </a:xfrm>
            <a:prstGeom prst="rect">
              <a:avLst/>
            </a:prstGeom>
          </p:spPr>
        </p:pic>
        <p:grpSp>
          <p:nvGrpSpPr>
            <p:cNvPr id="66" name="グループ化 65">
              <a:extLst>
                <a:ext uri="{FF2B5EF4-FFF2-40B4-BE49-F238E27FC236}">
                  <a16:creationId xmlns:a16="http://schemas.microsoft.com/office/drawing/2014/main" id="{B45C563C-469D-F16E-934A-1237EB3FAB24}"/>
                </a:ext>
              </a:extLst>
            </p:cNvPr>
            <p:cNvGrpSpPr/>
            <p:nvPr/>
          </p:nvGrpSpPr>
          <p:grpSpPr>
            <a:xfrm>
              <a:off x="5917108" y="-261981"/>
              <a:ext cx="1412866" cy="860604"/>
              <a:chOff x="5938591" y="-210864"/>
              <a:chExt cx="1236067" cy="696158"/>
            </a:xfrm>
          </p:grpSpPr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D08E5537-9494-6A48-12B7-2E1020824CCE}"/>
                  </a:ext>
                </a:extLst>
              </p:cNvPr>
              <p:cNvSpPr txBox="1"/>
              <p:nvPr/>
            </p:nvSpPr>
            <p:spPr>
              <a:xfrm>
                <a:off x="5938591" y="-210864"/>
                <a:ext cx="1236067" cy="273862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ja-JP" sz="1600" dirty="0" err="1">
                    <a:latin typeface="Meiryo UI" panose="020B0604030504040204" pitchFamily="34" charset="-128"/>
                    <a:ea typeface="Meiryo UI" panose="020B0604030504040204" pitchFamily="34" charset="-128"/>
                  </a:rPr>
                  <a:t>manifest.tsv</a:t>
                </a:r>
                <a:endParaRPr kumimoji="1" lang="ja-JP" altLang="en-US" sz="1600"/>
              </a:p>
            </p:txBody>
          </p:sp>
          <p:sp>
            <p:nvSpPr>
              <p:cNvPr id="61" name="円/楕円 60">
                <a:extLst>
                  <a:ext uri="{FF2B5EF4-FFF2-40B4-BE49-F238E27FC236}">
                    <a16:creationId xmlns:a16="http://schemas.microsoft.com/office/drawing/2014/main" id="{C0682DD5-A97E-1EAB-AFA6-C61D581E809B}"/>
                  </a:ext>
                </a:extLst>
              </p:cNvPr>
              <p:cNvSpPr/>
              <p:nvPr/>
            </p:nvSpPr>
            <p:spPr>
              <a:xfrm>
                <a:off x="6364810" y="388579"/>
                <a:ext cx="107787" cy="96715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  <p:grpSp>
        <p:nvGrpSpPr>
          <p:cNvPr id="63" name="グループ化 62">
            <a:extLst>
              <a:ext uri="{FF2B5EF4-FFF2-40B4-BE49-F238E27FC236}">
                <a16:creationId xmlns:a16="http://schemas.microsoft.com/office/drawing/2014/main" id="{AF24250B-77DC-F724-C6F7-1328E08049E7}"/>
              </a:ext>
            </a:extLst>
          </p:cNvPr>
          <p:cNvGrpSpPr/>
          <p:nvPr/>
        </p:nvGrpSpPr>
        <p:grpSpPr>
          <a:xfrm>
            <a:off x="242681" y="2714115"/>
            <a:ext cx="5115337" cy="2607024"/>
            <a:chOff x="242681" y="2714115"/>
            <a:chExt cx="5115337" cy="2607024"/>
          </a:xfrm>
        </p:grpSpPr>
        <p:grpSp>
          <p:nvGrpSpPr>
            <p:cNvPr id="48" name="グループ化 47">
              <a:extLst>
                <a:ext uri="{FF2B5EF4-FFF2-40B4-BE49-F238E27FC236}">
                  <a16:creationId xmlns:a16="http://schemas.microsoft.com/office/drawing/2014/main" id="{91949F5F-C9B9-D435-6C87-94BEB9015F83}"/>
                </a:ext>
              </a:extLst>
            </p:cNvPr>
            <p:cNvGrpSpPr/>
            <p:nvPr/>
          </p:nvGrpSpPr>
          <p:grpSpPr>
            <a:xfrm>
              <a:off x="242681" y="2714115"/>
              <a:ext cx="5115337" cy="2607024"/>
              <a:chOff x="168447" y="3172783"/>
              <a:chExt cx="5115337" cy="2607024"/>
            </a:xfrm>
          </p:grpSpPr>
          <p:pic>
            <p:nvPicPr>
              <p:cNvPr id="34" name="図 33" descr="グラフィカル ユーザー インターフェイス, アプリケーション&#10;&#10;AI 生成コンテンツは誤りを含む可能性があります。">
                <a:extLst>
                  <a:ext uri="{FF2B5EF4-FFF2-40B4-BE49-F238E27FC236}">
                    <a16:creationId xmlns:a16="http://schemas.microsoft.com/office/drawing/2014/main" id="{285F63AB-61D5-5A4E-08B6-DCABFCB2D2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76196" y="3172783"/>
                <a:ext cx="4907588" cy="2607024"/>
              </a:xfrm>
              <a:prstGeom prst="rect">
                <a:avLst/>
              </a:prstGeom>
            </p:spPr>
          </p:pic>
          <p:sp>
            <p:nvSpPr>
              <p:cNvPr id="35" name="正方形/長方形 34">
                <a:extLst>
                  <a:ext uri="{FF2B5EF4-FFF2-40B4-BE49-F238E27FC236}">
                    <a16:creationId xmlns:a16="http://schemas.microsoft.com/office/drawing/2014/main" id="{35BB97E9-34CA-B801-63A0-9F4B63397E01}"/>
                  </a:ext>
                </a:extLst>
              </p:cNvPr>
              <p:cNvSpPr/>
              <p:nvPr/>
            </p:nvSpPr>
            <p:spPr>
              <a:xfrm>
                <a:off x="357151" y="5024178"/>
                <a:ext cx="251391" cy="10384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7" name="正方形/長方形 36">
                <a:extLst>
                  <a:ext uri="{FF2B5EF4-FFF2-40B4-BE49-F238E27FC236}">
                    <a16:creationId xmlns:a16="http://schemas.microsoft.com/office/drawing/2014/main" id="{EBE0B378-C25F-6E72-B13A-5CC4BF0E3568}"/>
                  </a:ext>
                </a:extLst>
              </p:cNvPr>
              <p:cNvSpPr/>
              <p:nvPr/>
            </p:nvSpPr>
            <p:spPr>
              <a:xfrm>
                <a:off x="1227727" y="4027743"/>
                <a:ext cx="433282" cy="12113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38" name="テキスト ボックス 37">
                <a:extLst>
                  <a:ext uri="{FF2B5EF4-FFF2-40B4-BE49-F238E27FC236}">
                    <a16:creationId xmlns:a16="http://schemas.microsoft.com/office/drawing/2014/main" id="{6242057B-8932-0161-BDED-294A252D41DB}"/>
                  </a:ext>
                </a:extLst>
              </p:cNvPr>
              <p:cNvSpPr txBox="1"/>
              <p:nvPr/>
            </p:nvSpPr>
            <p:spPr>
              <a:xfrm>
                <a:off x="168447" y="4731192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②</a:t>
                </a:r>
                <a:endParaRPr kumimoji="1" lang="ja-JP" altLang="en-US"/>
              </a:p>
            </p:txBody>
          </p:sp>
          <p:sp>
            <p:nvSpPr>
              <p:cNvPr id="39" name="テキスト ボックス 38">
                <a:extLst>
                  <a:ext uri="{FF2B5EF4-FFF2-40B4-BE49-F238E27FC236}">
                    <a16:creationId xmlns:a16="http://schemas.microsoft.com/office/drawing/2014/main" id="{89CF4D0E-B64F-8B27-DF37-9B752CE6D1F8}"/>
                  </a:ext>
                </a:extLst>
              </p:cNvPr>
              <p:cNvSpPr txBox="1"/>
              <p:nvPr/>
            </p:nvSpPr>
            <p:spPr>
              <a:xfrm>
                <a:off x="1205143" y="4168590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③</a:t>
                </a:r>
                <a:endParaRPr kumimoji="1" lang="ja-JP" altLang="en-US"/>
              </a:p>
            </p:txBody>
          </p:sp>
          <p:sp>
            <p:nvSpPr>
              <p:cNvPr id="40" name="正方形/長方形 39">
                <a:extLst>
                  <a:ext uri="{FF2B5EF4-FFF2-40B4-BE49-F238E27FC236}">
                    <a16:creationId xmlns:a16="http://schemas.microsoft.com/office/drawing/2014/main" id="{06F80F79-2A0E-BD44-AB18-871E68512749}"/>
                  </a:ext>
                </a:extLst>
              </p:cNvPr>
              <p:cNvSpPr/>
              <p:nvPr/>
            </p:nvSpPr>
            <p:spPr>
              <a:xfrm>
                <a:off x="4739518" y="3453586"/>
                <a:ext cx="433282" cy="121138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42" name="テキスト ボックス 41">
                <a:extLst>
                  <a:ext uri="{FF2B5EF4-FFF2-40B4-BE49-F238E27FC236}">
                    <a16:creationId xmlns:a16="http://schemas.microsoft.com/office/drawing/2014/main" id="{77ABF5A1-2959-3DFB-7E4F-BC56618CEB39}"/>
                  </a:ext>
                </a:extLst>
              </p:cNvPr>
              <p:cNvSpPr txBox="1"/>
              <p:nvPr/>
            </p:nvSpPr>
            <p:spPr>
              <a:xfrm>
                <a:off x="917620" y="3799258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ja-JP" dirty="0"/>
                  <a:t>④</a:t>
                </a:r>
                <a:endParaRPr kumimoji="1" lang="ja-JP" altLang="en-US"/>
              </a:p>
            </p:txBody>
          </p:sp>
          <p:sp>
            <p:nvSpPr>
              <p:cNvPr id="43" name="テキスト ボックス 42">
                <a:extLst>
                  <a:ext uri="{FF2B5EF4-FFF2-40B4-BE49-F238E27FC236}">
                    <a16:creationId xmlns:a16="http://schemas.microsoft.com/office/drawing/2014/main" id="{2437E882-A679-1406-4A4E-5CF949DC6409}"/>
                  </a:ext>
                </a:extLst>
              </p:cNvPr>
              <p:cNvSpPr txBox="1"/>
              <p:nvPr/>
            </p:nvSpPr>
            <p:spPr>
              <a:xfrm>
                <a:off x="4415017" y="3349664"/>
                <a:ext cx="41549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ja-JP" dirty="0"/>
                  <a:t>⑤</a:t>
                </a:r>
                <a:endParaRPr kumimoji="1" lang="ja-JP" altLang="en-US"/>
              </a:p>
            </p:txBody>
          </p:sp>
        </p:grpSp>
        <p:sp>
          <p:nvSpPr>
            <p:cNvPr id="62" name="円/楕円 61">
              <a:extLst>
                <a:ext uri="{FF2B5EF4-FFF2-40B4-BE49-F238E27FC236}">
                  <a16:creationId xmlns:a16="http://schemas.microsoft.com/office/drawing/2014/main" id="{69D4049B-87D0-49DA-B0FC-957C02D827A9}"/>
                </a:ext>
              </a:extLst>
            </p:cNvPr>
            <p:cNvSpPr/>
            <p:nvPr/>
          </p:nvSpPr>
          <p:spPr>
            <a:xfrm>
              <a:off x="1284455" y="3700997"/>
              <a:ext cx="107787" cy="9671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73" name="テキスト ボックス 72">
            <a:extLst>
              <a:ext uri="{FF2B5EF4-FFF2-40B4-BE49-F238E27FC236}">
                <a16:creationId xmlns:a16="http://schemas.microsoft.com/office/drawing/2014/main" id="{2ECCC96D-00BD-B916-4756-FA246494CEFF}"/>
              </a:ext>
            </a:extLst>
          </p:cNvPr>
          <p:cNvSpPr txBox="1"/>
          <p:nvPr/>
        </p:nvSpPr>
        <p:spPr>
          <a:xfrm>
            <a:off x="5754053" y="938550"/>
            <a:ext cx="415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⑥</a:t>
            </a:r>
            <a:endParaRPr kumimoji="1" lang="ja-JP" altLang="en-US"/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8A140FDB-933F-75C4-D369-74703AC78B4A}"/>
              </a:ext>
            </a:extLst>
          </p:cNvPr>
          <p:cNvGrpSpPr/>
          <p:nvPr/>
        </p:nvGrpSpPr>
        <p:grpSpPr>
          <a:xfrm>
            <a:off x="6129045" y="4937091"/>
            <a:ext cx="5827660" cy="1842302"/>
            <a:chOff x="6129045" y="3909057"/>
            <a:chExt cx="5827660" cy="1842302"/>
          </a:xfrm>
        </p:grpSpPr>
        <p:pic>
          <p:nvPicPr>
            <p:cNvPr id="18" name="図 17" descr="グラフィカル ユーザー インターフェイス, アプリケーション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EEFC5618-6C4C-8355-24D3-80D327B6493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29438" y="4287621"/>
              <a:ext cx="5827267" cy="1463738"/>
            </a:xfrm>
            <a:prstGeom prst="rect">
              <a:avLst/>
            </a:prstGeom>
          </p:spPr>
        </p:pic>
        <p:grpSp>
          <p:nvGrpSpPr>
            <p:cNvPr id="80" name="グループ化 79">
              <a:extLst>
                <a:ext uri="{FF2B5EF4-FFF2-40B4-BE49-F238E27FC236}">
                  <a16:creationId xmlns:a16="http://schemas.microsoft.com/office/drawing/2014/main" id="{ED5E0100-B813-8900-20F1-56F837CA0F48}"/>
                </a:ext>
              </a:extLst>
            </p:cNvPr>
            <p:cNvGrpSpPr/>
            <p:nvPr/>
          </p:nvGrpSpPr>
          <p:grpSpPr>
            <a:xfrm>
              <a:off x="6129045" y="3909057"/>
              <a:ext cx="2693642" cy="1172373"/>
              <a:chOff x="6147396" y="1609941"/>
              <a:chExt cx="2693642" cy="1172373"/>
            </a:xfrm>
          </p:grpSpPr>
          <p:sp>
            <p:nvSpPr>
              <p:cNvPr id="159" name="テキスト ボックス 158">
                <a:extLst>
                  <a:ext uri="{FF2B5EF4-FFF2-40B4-BE49-F238E27FC236}">
                    <a16:creationId xmlns:a16="http://schemas.microsoft.com/office/drawing/2014/main" id="{38CE53FE-2D91-0CAC-E895-027E85DA28FC}"/>
                  </a:ext>
                </a:extLst>
              </p:cNvPr>
              <p:cNvSpPr txBox="1"/>
              <p:nvPr/>
            </p:nvSpPr>
            <p:spPr>
              <a:xfrm>
                <a:off x="6147396" y="1609941"/>
                <a:ext cx="1999265" cy="33855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altLang="ja-JP" sz="1600" dirty="0" err="1">
                    <a:latin typeface="Meiryo UI" panose="020B0604030504040204" pitchFamily="34" charset="-128"/>
                    <a:ea typeface="Meiryo UI" panose="020B0604030504040204" pitchFamily="34" charset="-128"/>
                  </a:rPr>
                  <a:t>clinical.tsv</a:t>
                </a:r>
                <a:r>
                  <a:rPr lang="en-US" altLang="ja-JP" sz="1600" dirty="0">
                    <a:latin typeface="Meiryo UI" panose="020B0604030504040204" pitchFamily="34" charset="-128"/>
                    <a:ea typeface="Meiryo UI" panose="020B0604030504040204" pitchFamily="34" charset="-128"/>
                  </a:rPr>
                  <a:t> &amp; .</a:t>
                </a:r>
                <a:r>
                  <a:rPr lang="en-US" altLang="ja-JP" sz="1600" dirty="0" err="1">
                    <a:latin typeface="Meiryo UI" panose="020B0604030504040204" pitchFamily="34" charset="-128"/>
                    <a:ea typeface="Meiryo UI" panose="020B0604030504040204" pitchFamily="34" charset="-128"/>
                  </a:rPr>
                  <a:t>json</a:t>
                </a:r>
                <a:endParaRPr kumimoji="1" lang="ja-JP" altLang="en-US" sz="1600"/>
              </a:p>
            </p:txBody>
          </p:sp>
          <p:sp>
            <p:nvSpPr>
              <p:cNvPr id="67" name="円/楕円 66">
                <a:extLst>
                  <a:ext uri="{FF2B5EF4-FFF2-40B4-BE49-F238E27FC236}">
                    <a16:creationId xmlns:a16="http://schemas.microsoft.com/office/drawing/2014/main" id="{28333BAA-D528-7878-EC87-F8960A76A277}"/>
                  </a:ext>
                </a:extLst>
              </p:cNvPr>
              <p:cNvSpPr/>
              <p:nvPr/>
            </p:nvSpPr>
            <p:spPr>
              <a:xfrm>
                <a:off x="8353469" y="2345962"/>
                <a:ext cx="123204" cy="119561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68" name="正方形/長方形 67">
                <a:extLst>
                  <a:ext uri="{FF2B5EF4-FFF2-40B4-BE49-F238E27FC236}">
                    <a16:creationId xmlns:a16="http://schemas.microsoft.com/office/drawing/2014/main" id="{C8687BC6-B565-C7B9-1CD8-92F7AE9C2008}"/>
                  </a:ext>
                </a:extLst>
              </p:cNvPr>
              <p:cNvSpPr/>
              <p:nvPr/>
            </p:nvSpPr>
            <p:spPr>
              <a:xfrm>
                <a:off x="8032041" y="2465524"/>
                <a:ext cx="415498" cy="31679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4" name="テキスト ボックス 73">
                <a:extLst>
                  <a:ext uri="{FF2B5EF4-FFF2-40B4-BE49-F238E27FC236}">
                    <a16:creationId xmlns:a16="http://schemas.microsoft.com/office/drawing/2014/main" id="{066D7A14-2879-A636-40C8-637B13EF4649}"/>
                  </a:ext>
                </a:extLst>
              </p:cNvPr>
              <p:cNvSpPr txBox="1"/>
              <p:nvPr/>
            </p:nvSpPr>
            <p:spPr>
              <a:xfrm>
                <a:off x="8425540" y="2334022"/>
                <a:ext cx="4154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ja-JP" dirty="0"/>
                  <a:t>⑨</a:t>
                </a:r>
                <a:endParaRPr kumimoji="1" lang="ja-JP" altLang="en-US"/>
              </a:p>
            </p:txBody>
          </p:sp>
        </p:grp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B14492EB-342C-BB10-5460-678F90A6EC8B}"/>
              </a:ext>
            </a:extLst>
          </p:cNvPr>
          <p:cNvGrpSpPr/>
          <p:nvPr/>
        </p:nvGrpSpPr>
        <p:grpSpPr>
          <a:xfrm>
            <a:off x="6096000" y="1986082"/>
            <a:ext cx="5827267" cy="1813440"/>
            <a:chOff x="6096000" y="1715041"/>
            <a:chExt cx="5827267" cy="1813440"/>
          </a:xfrm>
        </p:grpSpPr>
        <p:pic>
          <p:nvPicPr>
            <p:cNvPr id="14" name="図 13" descr="グラフィカル ユーザー インターフェイス, アプリケーション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1E202431-1F4B-BBE8-76B2-567CBB86CB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129045" y="2086775"/>
              <a:ext cx="5794222" cy="1441706"/>
            </a:xfrm>
            <a:prstGeom prst="rect">
              <a:avLst/>
            </a:prstGeom>
          </p:spPr>
        </p:pic>
        <p:grpSp>
          <p:nvGrpSpPr>
            <p:cNvPr id="78" name="グループ化 77">
              <a:extLst>
                <a:ext uri="{FF2B5EF4-FFF2-40B4-BE49-F238E27FC236}">
                  <a16:creationId xmlns:a16="http://schemas.microsoft.com/office/drawing/2014/main" id="{2206EFFF-4937-70DA-775F-25452E02152B}"/>
                </a:ext>
              </a:extLst>
            </p:cNvPr>
            <p:cNvGrpSpPr/>
            <p:nvPr/>
          </p:nvGrpSpPr>
          <p:grpSpPr>
            <a:xfrm>
              <a:off x="6096000" y="1715041"/>
              <a:ext cx="1903179" cy="1129974"/>
              <a:chOff x="6114350" y="3427942"/>
              <a:chExt cx="1903179" cy="1129974"/>
            </a:xfrm>
          </p:grpSpPr>
          <p:sp>
            <p:nvSpPr>
              <p:cNvPr id="160" name="テキスト ボックス 159">
                <a:extLst>
                  <a:ext uri="{FF2B5EF4-FFF2-40B4-BE49-F238E27FC236}">
                    <a16:creationId xmlns:a16="http://schemas.microsoft.com/office/drawing/2014/main" id="{7497F121-227B-2193-A514-5A2F3CAF94AC}"/>
                  </a:ext>
                </a:extLst>
              </p:cNvPr>
              <p:cNvSpPr txBox="1"/>
              <p:nvPr/>
            </p:nvSpPr>
            <p:spPr>
              <a:xfrm>
                <a:off x="6114350" y="3427942"/>
                <a:ext cx="1265549" cy="338554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altLang="ja-JP" sz="1600" dirty="0" err="1">
                    <a:latin typeface="Meiryo UI" panose="020B0604030504040204" pitchFamily="34" charset="-128"/>
                    <a:ea typeface="Meiryo UI" panose="020B0604030504040204" pitchFamily="34" charset="-128"/>
                  </a:rPr>
                  <a:t>sample.tsv</a:t>
                </a:r>
                <a:endParaRPr kumimoji="1" lang="ja-JP" altLang="en-US" sz="1600"/>
              </a:p>
            </p:txBody>
          </p:sp>
          <p:sp>
            <p:nvSpPr>
              <p:cNvPr id="71" name="円/楕円 70">
                <a:extLst>
                  <a:ext uri="{FF2B5EF4-FFF2-40B4-BE49-F238E27FC236}">
                    <a16:creationId xmlns:a16="http://schemas.microsoft.com/office/drawing/2014/main" id="{32904162-8B02-6D10-91BD-0AA9A14F3AC3}"/>
                  </a:ext>
                </a:extLst>
              </p:cNvPr>
              <p:cNvSpPr/>
              <p:nvPr/>
            </p:nvSpPr>
            <p:spPr>
              <a:xfrm>
                <a:off x="7894325" y="4156603"/>
                <a:ext cx="123204" cy="119561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5" name="テキスト ボックス 74">
                <a:extLst>
                  <a:ext uri="{FF2B5EF4-FFF2-40B4-BE49-F238E27FC236}">
                    <a16:creationId xmlns:a16="http://schemas.microsoft.com/office/drawing/2014/main" id="{F25EDDD4-7853-0B9A-E37E-11C52C3359DE}"/>
                  </a:ext>
                </a:extLst>
              </p:cNvPr>
              <p:cNvSpPr txBox="1"/>
              <p:nvPr/>
            </p:nvSpPr>
            <p:spPr>
              <a:xfrm>
                <a:off x="7076284" y="4188584"/>
                <a:ext cx="41549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JP" dirty="0"/>
                  <a:t>⑦</a:t>
                </a:r>
                <a:endParaRPr kumimoji="1" lang="ja-JP" altLang="en-US"/>
              </a:p>
            </p:txBody>
          </p:sp>
        </p:grpSp>
      </p:grp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B8021E79-8161-BB36-060F-266927770232}"/>
              </a:ext>
            </a:extLst>
          </p:cNvPr>
          <p:cNvGrpSpPr/>
          <p:nvPr/>
        </p:nvGrpSpPr>
        <p:grpSpPr>
          <a:xfrm>
            <a:off x="5804784" y="3918925"/>
            <a:ext cx="2260671" cy="761102"/>
            <a:chOff x="5754053" y="5776900"/>
            <a:chExt cx="2260671" cy="761102"/>
          </a:xfrm>
        </p:grpSpPr>
        <p:sp>
          <p:nvSpPr>
            <p:cNvPr id="158" name="テキスト ボックス 157">
              <a:extLst>
                <a:ext uri="{FF2B5EF4-FFF2-40B4-BE49-F238E27FC236}">
                  <a16:creationId xmlns:a16="http://schemas.microsoft.com/office/drawing/2014/main" id="{EBFD78ED-A9E5-9F47-E516-EDEB52156EA6}"/>
                </a:ext>
              </a:extLst>
            </p:cNvPr>
            <p:cNvSpPr txBox="1"/>
            <p:nvPr/>
          </p:nvSpPr>
          <p:spPr>
            <a:xfrm>
              <a:off x="6169551" y="5796061"/>
              <a:ext cx="1072807" cy="338554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altLang="ja-JP" sz="1600" dirty="0" err="1">
                  <a:latin typeface="Meiryo UI" panose="020B0604030504040204" pitchFamily="34" charset="-128"/>
                  <a:ea typeface="Meiryo UI" panose="020B0604030504040204" pitchFamily="34" charset="-128"/>
                </a:rPr>
                <a:t>files.tsv</a:t>
              </a:r>
              <a:endParaRPr kumimoji="1" lang="ja-JP" altLang="en-US" sz="1600"/>
            </a:p>
          </p:txBody>
        </p:sp>
        <p:sp>
          <p:nvSpPr>
            <p:cNvPr id="76" name="テキスト ボックス 75">
              <a:extLst>
                <a:ext uri="{FF2B5EF4-FFF2-40B4-BE49-F238E27FC236}">
                  <a16:creationId xmlns:a16="http://schemas.microsoft.com/office/drawing/2014/main" id="{21189EF8-48DE-A77D-C448-03BB2446F817}"/>
                </a:ext>
              </a:extLst>
            </p:cNvPr>
            <p:cNvSpPr txBox="1"/>
            <p:nvPr/>
          </p:nvSpPr>
          <p:spPr>
            <a:xfrm>
              <a:off x="6169551" y="6199448"/>
              <a:ext cx="1845173" cy="338554"/>
            </a:xfrm>
            <a:prstGeom prst="rect">
              <a:avLst/>
            </a:prstGeom>
            <a:noFill/>
            <a:ln w="19050">
              <a:solidFill>
                <a:schemeClr val="tx2">
                  <a:lumMod val="75000"/>
                  <a:lumOff val="25000"/>
                </a:schemeClr>
              </a:solidFill>
              <a:round/>
            </a:ln>
          </p:spPr>
          <p:txBody>
            <a:bodyPr wrap="square">
              <a:spAutoFit/>
            </a:bodyPr>
            <a:lstStyle/>
            <a:p>
              <a:r>
                <a:rPr lang="en" altLang="ja-JP" sz="1600" b="0" i="0" dirty="0">
                  <a:solidFill>
                    <a:srgbClr val="000000"/>
                  </a:solidFill>
                  <a:effectLst/>
                  <a:latin typeface="Times New Roman" panose="02020603050405020304" pitchFamily="18" charset="0"/>
                </a:rPr>
                <a:t>Using GDC API</a:t>
              </a:r>
              <a:endParaRPr lang="ja-JP" altLang="en-US" sz="1600"/>
            </a:p>
          </p:txBody>
        </p:sp>
        <p:sp>
          <p:nvSpPr>
            <p:cNvPr id="77" name="テキスト ボックス 76">
              <a:extLst>
                <a:ext uri="{FF2B5EF4-FFF2-40B4-BE49-F238E27FC236}">
                  <a16:creationId xmlns:a16="http://schemas.microsoft.com/office/drawing/2014/main" id="{6BBFCE72-89B6-3EA6-06E3-9FBFAE84986F}"/>
                </a:ext>
              </a:extLst>
            </p:cNvPr>
            <p:cNvSpPr txBox="1"/>
            <p:nvPr/>
          </p:nvSpPr>
          <p:spPr>
            <a:xfrm>
              <a:off x="5754053" y="5776900"/>
              <a:ext cx="4154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dirty="0"/>
                <a:t>⑧</a:t>
              </a:r>
              <a:endParaRPr kumimoji="1" lang="ja-JP" altLang="en-US"/>
            </a:p>
          </p:txBody>
        </p:sp>
      </p:grpSp>
      <p:pic>
        <p:nvPicPr>
          <p:cNvPr id="3" name="図 2" descr="グラフィカル ユーザー インターフェイス, アプリケーション&#10;&#10;AI 生成コンテンツは誤りを含む可能性があります。">
            <a:extLst>
              <a:ext uri="{FF2B5EF4-FFF2-40B4-BE49-F238E27FC236}">
                <a16:creationId xmlns:a16="http://schemas.microsoft.com/office/drawing/2014/main" id="{DD6FB966-5A93-A304-32FA-A0AB84C0E44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5295" y="5491157"/>
            <a:ext cx="5285452" cy="1282544"/>
          </a:xfrm>
          <a:prstGeom prst="rect">
            <a:avLst/>
          </a:prstGeom>
        </p:spPr>
      </p:pic>
      <p:sp>
        <p:nvSpPr>
          <p:cNvPr id="59" name="右カーブ矢印 58">
            <a:extLst>
              <a:ext uri="{FF2B5EF4-FFF2-40B4-BE49-F238E27FC236}">
                <a16:creationId xmlns:a16="http://schemas.microsoft.com/office/drawing/2014/main" id="{9FCF8778-22D9-B7CE-F11E-46960BDAA083}"/>
              </a:ext>
            </a:extLst>
          </p:cNvPr>
          <p:cNvSpPr/>
          <p:nvPr/>
        </p:nvSpPr>
        <p:spPr>
          <a:xfrm flipH="1">
            <a:off x="5305612" y="3045546"/>
            <a:ext cx="499172" cy="2568578"/>
          </a:xfrm>
          <a:prstGeom prst="curvedRight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789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374651-C298-0D07-9AED-57CAD0BB5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7CF31D1-76E1-AAF4-FEA3-02E71A8DF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46531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96</Words>
  <Application>Microsoft Macintosh PowerPoint</Application>
  <PresentationFormat>ワイド画面</PresentationFormat>
  <Paragraphs>33</Paragraphs>
  <Slides>3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9" baseType="lpstr">
      <vt:lpstr>Meiryo UI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MATSUDA Maiko</dc:creator>
  <cp:lastModifiedBy>MATSUDA Maiko</cp:lastModifiedBy>
  <cp:revision>19</cp:revision>
  <cp:lastPrinted>2025-06-17T06:21:08Z</cp:lastPrinted>
  <dcterms:created xsi:type="dcterms:W3CDTF">2025-04-16T01:34:04Z</dcterms:created>
  <dcterms:modified xsi:type="dcterms:W3CDTF">2025-06-19T03:17:39Z</dcterms:modified>
</cp:coreProperties>
</file>

<file path=docProps/thumbnail.jpeg>
</file>